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00809"/>
            <a:ext cx="7772400" cy="1899642"/>
          </a:xfrm>
        </p:spPr>
        <p:txBody>
          <a:bodyPr>
            <a:normAutofit/>
          </a:bodyPr>
          <a:lstStyle/>
          <a:p>
            <a:r>
              <a:rPr lang="ru-RU" dirty="0"/>
              <a:t>МИНФИН ВНЕС ПОПРАВКИ В ПБУ </a:t>
            </a:r>
            <a:r>
              <a:rPr lang="ru-RU" dirty="0" smtClean="0"/>
              <a:t>18/02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400800" cy="1961232"/>
          </a:xfrm>
        </p:spPr>
        <p:txBody>
          <a:bodyPr>
            <a:normAutofit fontScale="62500" lnSpcReduction="20000"/>
          </a:bodyPr>
          <a:lstStyle/>
          <a:p>
            <a:r>
              <a:rPr lang="ru-RU" sz="2400" dirty="0"/>
              <a:t>ПРИКАЗ</a:t>
            </a:r>
          </a:p>
          <a:p>
            <a:r>
              <a:rPr lang="ru-RU" sz="2400" dirty="0"/>
              <a:t>от 20 ноября 2018 г. N 236н</a:t>
            </a:r>
          </a:p>
          <a:p>
            <a:r>
              <a:rPr lang="ru-RU" sz="2400" dirty="0" smtClean="0"/>
              <a:t>О </a:t>
            </a:r>
            <a:r>
              <a:rPr lang="ru-RU" sz="2400" dirty="0"/>
              <a:t>ВНЕСЕНИИ ИЗМЕНЕНИЙ</a:t>
            </a:r>
          </a:p>
          <a:p>
            <a:r>
              <a:rPr lang="ru-RU" sz="2400" dirty="0"/>
              <a:t>В ПОЛОЖЕНИЕ ПО БУХГАЛТЕРСКОМУ УЧЕТУ "УЧЕТ РАСЧЕТОВ</a:t>
            </a:r>
          </a:p>
          <a:p>
            <a:r>
              <a:rPr lang="ru-RU" sz="2400" dirty="0"/>
              <a:t>ПО НАЛОГУ НА ПРИБЫЛЬ ОРГАНИЗАЦИЙ" ПБУ 18/02, УТВЕРЖДЕННОЕ</a:t>
            </a:r>
          </a:p>
          <a:p>
            <a:r>
              <a:rPr lang="ru-RU" sz="2400" dirty="0"/>
              <a:t>ПРИКАЗОМ МИНИСТЕРСТВА ФИНАНСОВ РОССИЙСКОЙ ФЕДЕРАЦИИ</a:t>
            </a:r>
          </a:p>
          <a:p>
            <a:r>
              <a:rPr lang="ru-RU" sz="2400" dirty="0"/>
              <a:t>ОТ 19 НОЯБРЯ 2002 Г. N 114Н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4862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Вместо терминов "постоянное налоговое обязательство" и "постоянный налоговый актив" появятся понятия </a:t>
            </a:r>
            <a:r>
              <a:rPr lang="ru-RU" sz="3600" b="1" dirty="0"/>
              <a:t>"постоянный налоговый расход" </a:t>
            </a:r>
            <a:r>
              <a:rPr lang="ru-RU" sz="3600" dirty="0"/>
              <a:t>и </a:t>
            </a:r>
            <a:r>
              <a:rPr lang="ru-RU" sz="3600" b="1" dirty="0"/>
              <a:t>"постоянный налоговый доход"</a:t>
            </a:r>
            <a:r>
              <a:rPr lang="ru-RU" sz="3600" dirty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Исключены понятия "ПНО" и "ПНА"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9438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Под временными разницами будут пониматься не только доходы и расходы, которые формируют бухгалтерскую прибыль (убыток) и налоговую базу по налогу в разных отчетных периодах, но и результаты операций, не включаемые в бухгалтерскую прибыль (убыток), но формирующие налоговую базу по налогу в других отчетных периодах.</a:t>
            </a:r>
          </a:p>
          <a:p>
            <a:r>
              <a:rPr lang="ru-RU" dirty="0"/>
              <a:t>Организации будут определять временную разницу на отчетную дату как разность между балансовой стоимостью актива (обязательства) и его стоимостью, принимаемой при налогообложении.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Уточнено понятие временных </a:t>
            </a:r>
            <a:r>
              <a:rPr lang="ru-RU" dirty="0" smtClean="0"/>
              <a:t>разниц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25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/>
              <a:t>Согласно приказу временные разницы образуются из-за различий в правилах бухучета и налогового учета:</a:t>
            </a:r>
          </a:p>
          <a:p>
            <a:r>
              <a:rPr lang="ru-RU" dirty="0"/>
              <a:t>- оценки первоначальной стоимости и амортизации </a:t>
            </a:r>
            <a:r>
              <a:rPr lang="ru-RU" dirty="0" err="1"/>
              <a:t>внеоборотных</a:t>
            </a:r>
            <a:r>
              <a:rPr lang="ru-RU" dirty="0"/>
              <a:t> активов;</a:t>
            </a:r>
          </a:p>
          <a:p>
            <a:r>
              <a:rPr lang="ru-RU" dirty="0"/>
              <a:t>- формирования себестоимости проданной продукции (товаров, работ, услуг);</a:t>
            </a:r>
          </a:p>
          <a:p>
            <a:r>
              <a:rPr lang="ru-RU" dirty="0"/>
              <a:t>- формирования доходов и расходов, связанных с продажей основных средств;</a:t>
            </a:r>
          </a:p>
          <a:p>
            <a:r>
              <a:rPr lang="ru-RU" dirty="0"/>
              <a:t>- создания резервов по сомнительным долгам и иных резервов;</a:t>
            </a:r>
          </a:p>
          <a:p>
            <a:r>
              <a:rPr lang="ru-RU" dirty="0"/>
              <a:t>- отражения процентов, подлежащих уплате по кредитам и займам.</a:t>
            </a:r>
          </a:p>
          <a:p>
            <a:r>
              <a:rPr lang="ru-RU" b="1" u="sng" dirty="0"/>
              <a:t>Кроме того, временные разницы возможны:</a:t>
            </a:r>
          </a:p>
          <a:p>
            <a:r>
              <a:rPr lang="ru-RU" dirty="0"/>
              <a:t>- при переоценке активов по рыночной стоимости для целей бухучета;</a:t>
            </a:r>
          </a:p>
          <a:p>
            <a:r>
              <a:rPr lang="ru-RU" dirty="0"/>
              <a:t>- признании в бухучете обесценения финансовых вложений, по которым не определяется их текущая рыночная стоимость, а также запасов и других активов;</a:t>
            </a:r>
          </a:p>
          <a:p>
            <a:r>
              <a:rPr lang="ru-RU" dirty="0"/>
              <a:t>- признании в бухучете оценочных обязательств;</a:t>
            </a:r>
          </a:p>
          <a:p>
            <a:r>
              <a:rPr lang="ru-RU" dirty="0"/>
              <a:t>- наличии убытка, перенесенного на будущее, который не уменьшил налог на прибыль в отчетном периоде, но будет принят в последующих отчетных периодах;</a:t>
            </a:r>
          </a:p>
          <a:p>
            <a:r>
              <a:rPr lang="ru-RU" dirty="0"/>
              <a:t>- прочих аналогичных ситуациях.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Перечень временных разниц </a:t>
            </a:r>
            <a:r>
              <a:rPr lang="ru-RU" dirty="0" smtClean="0"/>
              <a:t>расширен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0287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Под расходом (доходом) по налогу на прибыль нужно будет понимать сумму налога на прибыль, которую в отчете о финансовых результатах признают в качестве величины, уменьшающей (увеличивающей) прибыль (убыток) до налогообложения при расчете чистой прибыли (убытка) за отчетный период. Расход (доход) следует определять как сумму текущего налога на прибыль и отложенного налога на прибыль.</a:t>
            </a:r>
          </a:p>
          <a:p>
            <a:r>
              <a:rPr lang="ru-RU" dirty="0"/>
              <a:t>В приложении к приказу приведен пример того, как определить расход (доход) по налогу на прибыль и связанные с ним показатели.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Введены новые понятия - расход и доход по налогу на </a:t>
            </a:r>
            <a:r>
              <a:rPr lang="ru-RU" dirty="0" smtClean="0"/>
              <a:t>прибыль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9342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пояснениях к бухгалтерскому балансу и отчету о финансовых результатах нужно будет раскрывать информацию:</a:t>
            </a:r>
          </a:p>
          <a:p>
            <a:r>
              <a:rPr lang="ru-RU" b="1" i="1" dirty="0"/>
              <a:t>- об отложенном налоге на прибыль;</a:t>
            </a:r>
          </a:p>
          <a:p>
            <a:r>
              <a:rPr lang="ru-RU" b="1" i="1" dirty="0"/>
              <a:t>- о величинах, объясняющих взаимосвязь между расходом (доходом) по налогу и показателем прибыли (убытка) до налогообложения;</a:t>
            </a:r>
          </a:p>
          <a:p>
            <a:r>
              <a:rPr lang="ru-RU" b="1" i="1" dirty="0"/>
              <a:t>- иную информацию, которая необходима пользователям для понимания характера показателей, связанных с налогом на прибыль организаций.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 состав сведений, которые необходимо отразить 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отчетности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2470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Применять</a:t>
            </a:r>
            <a:r>
              <a:rPr lang="en-US" dirty="0" smtClean="0"/>
              <a:t> </a:t>
            </a:r>
            <a:r>
              <a:rPr lang="ru-RU" dirty="0" smtClean="0"/>
              <a:t>вышеуказанные </a:t>
            </a:r>
            <a:r>
              <a:rPr lang="ru-RU" dirty="0"/>
              <a:t>новшества нужно будет начиная с отчетности за 2020 год. </a:t>
            </a:r>
            <a:endParaRPr lang="en-US" dirty="0" smtClean="0"/>
          </a:p>
          <a:p>
            <a:r>
              <a:rPr lang="ru-RU" dirty="0" smtClean="0"/>
              <a:t>Организации </a:t>
            </a:r>
            <a:r>
              <a:rPr lang="ru-RU" dirty="0"/>
              <a:t>смогут воспользоваться ими и раньше. </a:t>
            </a:r>
            <a:endParaRPr lang="en-US" dirty="0" smtClean="0"/>
          </a:p>
          <a:p>
            <a:r>
              <a:rPr lang="ru-RU" dirty="0" smtClean="0"/>
              <a:t>Такое </a:t>
            </a:r>
            <a:r>
              <a:rPr lang="ru-RU" dirty="0"/>
              <a:t>решение необходимо будет раскрыть в отчетности.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СРОК ПРИМЕНЕНИЯ ИЗМЕНЕНИЙ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37349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</TotalTime>
  <Words>521</Words>
  <Application>Microsoft Office PowerPoint</Application>
  <PresentationFormat>Экран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Волна</vt:lpstr>
      <vt:lpstr>МИНФИН ВНЕС ПОПРАВКИ В ПБУ 18/02</vt:lpstr>
      <vt:lpstr>Исключены понятия "ПНО" и "ПНА" </vt:lpstr>
      <vt:lpstr>Уточнено понятие временных разниц</vt:lpstr>
      <vt:lpstr>Перечень временных разниц расширен</vt:lpstr>
      <vt:lpstr>Введены новые понятия - расход и доход по налогу на прибыль</vt:lpstr>
      <vt:lpstr>Изменен состав сведений, которые необходимо отразить в отчетности</vt:lpstr>
      <vt:lpstr>СРОК ПРИМЕНЕНИЯ ИЗМЕНЕНИЙ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МИНФИН ВНЕС ПОПРАВКИ В ПБУ 18/02</dc:title>
  <dc:creator>Русакова Елена Александровна</dc:creator>
  <cp:lastModifiedBy>Русакова Елена Александровна</cp:lastModifiedBy>
  <cp:revision>2</cp:revision>
  <dcterms:created xsi:type="dcterms:W3CDTF">2019-05-14T12:17:58Z</dcterms:created>
  <dcterms:modified xsi:type="dcterms:W3CDTF">2019-05-14T12:38:46Z</dcterms:modified>
</cp:coreProperties>
</file>